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5" r:id="rId4"/>
    <p:sldId id="288" r:id="rId5"/>
    <p:sldId id="269" r:id="rId6"/>
    <p:sldId id="281" r:id="rId7"/>
    <p:sldId id="270" r:id="rId8"/>
    <p:sldId id="282" r:id="rId9"/>
    <p:sldId id="289" r:id="rId10"/>
    <p:sldId id="277" r:id="rId11"/>
    <p:sldId id="278" r:id="rId12"/>
    <p:sldId id="286" r:id="rId13"/>
    <p:sldId id="287" r:id="rId14"/>
    <p:sldId id="276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584" autoAdjust="0"/>
  </p:normalViewPr>
  <p:slideViewPr>
    <p:cSldViewPr>
      <p:cViewPr varScale="1">
        <p:scale>
          <a:sx n="87" d="100"/>
          <a:sy n="87" d="100"/>
        </p:scale>
        <p:origin x="15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955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3623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9988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2319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268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7729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412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950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6231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6943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0909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D4C7F-8085-48D3-9FD2-A2DF253776EE}" type="datetimeFigureOut">
              <a:rPr lang="ru-RU" smtClean="0"/>
              <a:t>27.10.2022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42B2D-921E-4BBB-BD95-0F9FBC2D933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746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&#1084;&#1086;&#1080;&#1092;&#1080;&#1085;&#1072;&#1085;&#1089;&#1099;.&#1088;&#1092;/materials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&#1084;&#1086;&#1080;&#1092;&#1080;&#1085;&#1072;&#1085;&#1089;&#1099;.&#1088;&#1092;/materials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03848" y="764704"/>
            <a:ext cx="5254352" cy="3168352"/>
          </a:xfrm>
        </p:spPr>
        <p:txBody>
          <a:bodyPr>
            <a:noAutofit/>
          </a:bodyPr>
          <a:lstStyle/>
          <a:p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</a:rPr>
              <a:t>Игропрактика</a:t>
            </a:r>
            <a:r>
              <a:rPr lang="ru-RU" sz="3000" b="1" dirty="0" smtClean="0"/>
              <a:t/>
            </a:r>
            <a:br>
              <a:rPr lang="ru-RU" sz="3000" b="1" dirty="0" smtClean="0"/>
            </a:br>
            <a:r>
              <a:rPr lang="ru-RU" sz="3000" b="1" dirty="0"/>
              <a:t/>
            </a:r>
            <a:br>
              <a:rPr lang="ru-RU" sz="3000" b="1" dirty="0"/>
            </a:b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в формировании</a:t>
            </a:r>
            <a:b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финансовой грамотности</a:t>
            </a:r>
            <a:b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000" b="1" i="1" dirty="0" smtClean="0">
                <a:solidFill>
                  <a:schemeClr val="accent3">
                    <a:lumMod val="50000"/>
                  </a:schemeClr>
                </a:solidFill>
              </a:rPr>
              <a:t>у </a:t>
            </a:r>
            <a:r>
              <a:rPr lang="ru-RU" sz="3000" b="1" i="1" dirty="0">
                <a:solidFill>
                  <a:schemeClr val="accent3">
                    <a:lumMod val="50000"/>
                  </a:schemeClr>
                </a:solidFill>
              </a:rPr>
              <a:t>детей с ОВЗ</a:t>
            </a:r>
            <a:endParaRPr lang="ru-RU" sz="30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5229200"/>
            <a:ext cx="5256584" cy="1152128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Благотворительный Фонд по поддержке семьи и детства «Поколение»</a:t>
            </a:r>
            <a:endParaRPr lang="ru-RU" sz="2400" b="1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430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123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719"/>
            <a:ext cx="9144000" cy="646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6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719"/>
            <a:ext cx="9144000" cy="646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71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БИБЛИОТЕКА МАТЕРИАЛОВ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1643038"/>
            <a:ext cx="6301903" cy="417371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67544" y="5748075"/>
            <a:ext cx="8280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ВКЛАД В БУДУЩЕЕ</a:t>
            </a:r>
          </a:p>
          <a:p>
            <a:r>
              <a:rPr lang="en-US" sz="2000" dirty="0">
                <a:hlinkClick r:id="rId4"/>
              </a:rPr>
              <a:t>https://vbudushee.ru/library/?</a:t>
            </a:r>
            <a:r>
              <a:rPr lang="en-US" sz="2000" dirty="0" smtClean="0">
                <a:hlinkClick r:id="rId4"/>
              </a:rPr>
              <a:t>v=3&amp;arFilter%5BTYPE_MATERIAL%5D=game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1023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 fontScale="90000"/>
          </a:bodyPr>
          <a:lstStyle/>
          <a:p>
            <a:r>
              <a:rPr lang="ru-RU" dirty="0"/>
              <a:t>БИБЛИОТЕКА МАТЕРИАЛОВ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44824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462" y="1777818"/>
            <a:ext cx="6784754" cy="38164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05407" y="5748075"/>
            <a:ext cx="777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МОИ ФИНАНСЫ</a:t>
            </a:r>
          </a:p>
          <a:p>
            <a:r>
              <a:rPr lang="en-US" sz="2000" dirty="0" smtClean="0">
                <a:hlinkClick r:id="rId4"/>
              </a:rPr>
              <a:t>https</a:t>
            </a:r>
            <a:r>
              <a:rPr lang="en-US" sz="2000" dirty="0">
                <a:hlinkClick r:id="rId4"/>
              </a:rPr>
              <a:t>://xn--80apaohbc3aw9e.xn--p1ai/materials</a:t>
            </a:r>
            <a:r>
              <a:rPr lang="en-US" sz="2000" dirty="0" smtClean="0">
                <a:hlinkClick r:id="rId4"/>
              </a:rPr>
              <a:t>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962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Команда проекта</a:t>
            </a:r>
            <a:endParaRPr lang="ru-RU" sz="4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56471" y="3409965"/>
            <a:ext cx="1859672" cy="7247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/>
              <a:t>Оксана </a:t>
            </a:r>
            <a:r>
              <a:rPr lang="ru-RU" sz="1400" dirty="0" err="1" smtClean="0"/>
              <a:t>Таушева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Координатор проекта</a:t>
            </a:r>
            <a:endParaRPr lang="ru-RU" sz="14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42327" y="6243399"/>
            <a:ext cx="2042957" cy="5292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/>
              <a:t>Оксана </a:t>
            </a:r>
            <a:r>
              <a:rPr lang="ru-RU" sz="1400" dirty="0" err="1" smtClean="0"/>
              <a:t>Мирзаева</a:t>
            </a:r>
            <a:r>
              <a:rPr lang="ru-RU" sz="1400" dirty="0" smtClean="0"/>
              <a:t>,</a:t>
            </a:r>
          </a:p>
          <a:p>
            <a:r>
              <a:rPr lang="ru-RU" sz="1400" dirty="0"/>
              <a:t>Координатор проекта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80814" y="6234819"/>
            <a:ext cx="2110708" cy="488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/>
              <a:t>Диана </a:t>
            </a:r>
            <a:r>
              <a:rPr lang="ru-RU" sz="1400" dirty="0" err="1" smtClean="0"/>
              <a:t>Хисмаева</a:t>
            </a:r>
            <a:r>
              <a:rPr lang="ru-RU" sz="1400" dirty="0" smtClean="0"/>
              <a:t>,</a:t>
            </a:r>
          </a:p>
          <a:p>
            <a:r>
              <a:rPr lang="ru-RU" sz="1400" dirty="0"/>
              <a:t>Координатор проекта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67" y="4160144"/>
            <a:ext cx="1376992" cy="1833976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847" y="4192975"/>
            <a:ext cx="1383997" cy="1833976"/>
          </a:xfrm>
          <a:prstGeom prst="rect">
            <a:avLst/>
          </a:prstGeom>
          <a:effectLst>
            <a:softEdge rad="254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936" y="1506563"/>
            <a:ext cx="1618987" cy="19662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63" y="1437852"/>
            <a:ext cx="1529741" cy="1966278"/>
          </a:xfrm>
          <a:prstGeom prst="rect">
            <a:avLst/>
          </a:prstGeom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3494792" y="5274040"/>
            <a:ext cx="2229607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/>
              <a:t>Екатерина </a:t>
            </a:r>
            <a:r>
              <a:rPr lang="ru-RU" sz="1400" dirty="0" err="1" smtClean="0"/>
              <a:t>Таушева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Руководитель проекта</a:t>
            </a:r>
            <a:endParaRPr lang="ru-RU" sz="14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751167" y="3409965"/>
            <a:ext cx="1693436" cy="5837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400" dirty="0" smtClean="0"/>
              <a:t>Олег Логинов,</a:t>
            </a:r>
          </a:p>
          <a:p>
            <a:r>
              <a:rPr lang="ru-RU" sz="1400" dirty="0"/>
              <a:t>Куратор </a:t>
            </a:r>
            <a:r>
              <a:rPr lang="ru-RU" sz="1400" dirty="0" smtClean="0"/>
              <a:t>проекта</a:t>
            </a:r>
            <a:endParaRPr lang="ru-RU" sz="1400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3144" y="1756152"/>
            <a:ext cx="2472904" cy="329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81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725369"/>
            <a:ext cx="5364088" cy="3816424"/>
          </a:xfrm>
        </p:spPr>
        <p:txBody>
          <a:bodyPr>
            <a:noAutofit/>
          </a:bodyPr>
          <a:lstStyle/>
          <a:p>
            <a:pPr algn="l"/>
            <a:r>
              <a:rPr lang="ru-RU" sz="3200" b="1" dirty="0" smtClean="0"/>
              <a:t>КОНТАКТЫ</a:t>
            </a:r>
            <a:br>
              <a:rPr lang="ru-RU" sz="3200" b="1" dirty="0" smtClean="0"/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3200" b="1" dirty="0" smtClean="0"/>
              <a:t>+7-965-665-70-35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en-US" sz="3200" b="1" dirty="0" smtClean="0"/>
              <a:t>bfpokolenie@mail.ru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>      https</a:t>
            </a:r>
            <a:r>
              <a:rPr lang="en-US" sz="3200" b="1" dirty="0"/>
              <a:t>://</a:t>
            </a:r>
            <a:r>
              <a:rPr lang="en-US" sz="3200" b="1" dirty="0" smtClean="0"/>
              <a:t>vk.com/rb_fin_gram</a:t>
            </a:r>
            <a:br>
              <a:rPr lang="en-US" sz="3200" b="1" dirty="0" smtClean="0"/>
            </a:b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4307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842" y="3544444"/>
            <a:ext cx="519179" cy="480101"/>
          </a:xfrm>
          <a:prstGeom prst="rect">
            <a:avLst/>
          </a:prstGeom>
        </p:spPr>
      </p:pic>
      <p:pic>
        <p:nvPicPr>
          <p:cNvPr id="2051" name="Picture 3" descr="C:\Users\user\Desktop\e-mail красный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42" y="2546175"/>
            <a:ext cx="519179" cy="5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тел красный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842" y="1614045"/>
            <a:ext cx="519179" cy="50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365104"/>
            <a:ext cx="4457782" cy="23279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16" y="4455842"/>
            <a:ext cx="2237234" cy="223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68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44824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70225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До 9го класса </a:t>
            </a:r>
            <a:r>
              <a:rPr lang="ru-RU" sz="2400" dirty="0"/>
              <a:t>доля учеников, вовлеченных в учебный процесс и заинтересованных в </a:t>
            </a:r>
            <a:r>
              <a:rPr lang="ru-RU" sz="2400" dirty="0" smtClean="0"/>
              <a:t>обучении на финансовые темы, </a:t>
            </a:r>
            <a:r>
              <a:rPr lang="ru-RU" sz="2400" dirty="0"/>
              <a:t>составляет около 1/5 численности класса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125" y="3365573"/>
            <a:ext cx="56197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9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/>
          </a:bodyPr>
          <a:lstStyle/>
          <a:p>
            <a:r>
              <a:rPr lang="ru-RU" dirty="0" smtClean="0"/>
              <a:t>ПРИЧИНЫ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44824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83568" y="1702256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/>
              <a:t>Сложность восприятия </a:t>
            </a:r>
            <a:r>
              <a:rPr lang="ru-RU" sz="2400" dirty="0" smtClean="0"/>
              <a:t>материала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dirty="0" smtClean="0"/>
              <a:t>Недостаточная ментальная финансовая зрелость ребенка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i="1" dirty="0" smtClean="0"/>
              <a:t>эмоциональное отторжение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i="1" dirty="0" smtClean="0"/>
              <a:t>неумение </a:t>
            </a:r>
            <a:r>
              <a:rPr lang="ru-RU" sz="2400" i="1" dirty="0"/>
              <a:t>применять знания о финансах на </a:t>
            </a:r>
            <a:r>
              <a:rPr lang="ru-RU" sz="2400" i="1" dirty="0" smtClean="0"/>
              <a:t>практике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3057" y="3607542"/>
            <a:ext cx="4557886" cy="298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4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696744" cy="1224136"/>
          </a:xfrm>
        </p:spPr>
        <p:txBody>
          <a:bodyPr>
            <a:normAutofit/>
          </a:bodyPr>
          <a:lstStyle/>
          <a:p>
            <a:r>
              <a:rPr lang="ru-RU" sz="3800" dirty="0" smtClean="0"/>
              <a:t>ФИНАНСОВЫЕ ИГРЫ И КЕЙСЫ</a:t>
            </a:r>
            <a:endParaRPr lang="ru-RU" sz="38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83568" y="1844824"/>
            <a:ext cx="7776864" cy="4608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67544" y="1595021"/>
            <a:ext cx="84249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400" dirty="0" smtClean="0"/>
              <a:t>Создание реальности </a:t>
            </a:r>
            <a:r>
              <a:rPr lang="ru-RU" sz="2400" dirty="0"/>
              <a:t>принятия ответственных финансовых </a:t>
            </a:r>
            <a:r>
              <a:rPr lang="ru-RU" sz="2400" dirty="0" smtClean="0"/>
              <a:t>решений</a:t>
            </a:r>
          </a:p>
          <a:p>
            <a:pPr indent="457200"/>
            <a:endParaRPr lang="ru-RU" sz="2400" dirty="0" smtClean="0"/>
          </a:p>
          <a:p>
            <a:pPr indent="457200"/>
            <a:r>
              <a:rPr lang="ru-RU" sz="2400" u="sng" dirty="0" smtClean="0"/>
              <a:t>Интерактивные </a:t>
            </a:r>
            <a:r>
              <a:rPr lang="ru-RU" sz="2400" u="sng" dirty="0"/>
              <a:t>форматы </a:t>
            </a:r>
            <a:r>
              <a:rPr lang="ru-RU" sz="2400" u="sng" dirty="0" smtClean="0"/>
              <a:t>обучающих игр</a:t>
            </a:r>
            <a:r>
              <a:rPr lang="ru-RU" sz="2400" dirty="0" smtClean="0"/>
              <a:t>:</a:t>
            </a:r>
            <a:endParaRPr lang="ru-RU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Ролевые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Имитации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Деловые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Образовательные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400" dirty="0"/>
          </a:p>
          <a:p>
            <a:r>
              <a:rPr lang="ru-RU" sz="2400" u="sng" dirty="0" smtClean="0"/>
              <a:t>4 элемента игры</a:t>
            </a:r>
            <a:r>
              <a:rPr lang="ru-RU" sz="2400" dirty="0" smtClean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Игровая среда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Ведущий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Игроки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Элемент </a:t>
            </a:r>
            <a:r>
              <a:rPr lang="ru-RU" sz="2400" dirty="0"/>
              <a:t>случайности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264" y="3347447"/>
            <a:ext cx="4941216" cy="3294144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03637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1600"/>
          </a:xfrm>
        </p:spPr>
        <p:txBody>
          <a:bodyPr>
            <a:normAutofit/>
          </a:bodyPr>
          <a:lstStyle/>
          <a:p>
            <a:r>
              <a:rPr lang="ru-RU" altLang="ru-RU" dirty="0" smtClean="0"/>
              <a:t>ЗАНЯТИЯ</a:t>
            </a:r>
          </a:p>
        </p:txBody>
      </p:sp>
      <p:sp>
        <p:nvSpPr>
          <p:cNvPr id="14" name="Объект 19"/>
          <p:cNvSpPr txBox="1">
            <a:spLocks/>
          </p:cNvSpPr>
          <p:nvPr/>
        </p:nvSpPr>
        <p:spPr bwMode="auto">
          <a:xfrm>
            <a:off x="360671" y="1700808"/>
            <a:ext cx="822960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1828800" algn="l" rtl="0" eaLnBrk="1" fontAlgn="base" hangingPunct="1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just">
              <a:buFont typeface="Arial" charset="0"/>
              <a:buNone/>
            </a:pPr>
            <a:r>
              <a:rPr lang="ru-RU" sz="2200" dirty="0" smtClean="0"/>
              <a:t>На занятиях подростки делают для себя открытия: как строится семейный бюджет, составляется финансовый план, узнают правила использования банковских продуктов, особенности предпринимательской деятельности и другие.</a:t>
            </a:r>
          </a:p>
          <a:p>
            <a:pPr marL="0" indent="457200" algn="just">
              <a:buFont typeface="Arial" charset="0"/>
              <a:buNone/>
            </a:pPr>
            <a:endParaRPr lang="ru-RU" sz="2200" dirty="0"/>
          </a:p>
          <a:p>
            <a:pPr marL="0" indent="457200" algn="just">
              <a:buFont typeface="Arial" charset="0"/>
              <a:buNone/>
            </a:pPr>
            <a:endParaRPr lang="ru-RU" sz="2200" dirty="0" smtClean="0"/>
          </a:p>
          <a:p>
            <a:pPr marL="0" indent="457200" algn="just">
              <a:buFont typeface="Arial" charset="0"/>
              <a:buNone/>
            </a:pPr>
            <a:endParaRPr lang="ru-RU" sz="2200" dirty="0"/>
          </a:p>
          <a:p>
            <a:pPr marL="0" indent="457200" algn="just">
              <a:buFont typeface="Arial" charset="0"/>
              <a:buNone/>
            </a:pPr>
            <a:endParaRPr lang="ru-RU" sz="2200" dirty="0" smtClean="0"/>
          </a:p>
          <a:p>
            <a:pPr marL="0" indent="457200" algn="just">
              <a:buFont typeface="Arial" charset="0"/>
              <a:buNone/>
            </a:pPr>
            <a:endParaRPr lang="ru-RU" sz="2200" dirty="0"/>
          </a:p>
          <a:p>
            <a:pPr marL="0" indent="457200" algn="just">
              <a:buFont typeface="Arial" charset="0"/>
              <a:buNone/>
            </a:pPr>
            <a:endParaRPr lang="ru-RU" sz="2200" dirty="0" smtClean="0"/>
          </a:p>
          <a:p>
            <a:pPr marL="0" indent="457200" algn="just">
              <a:buFont typeface="Arial" charset="0"/>
              <a:buNone/>
            </a:pPr>
            <a:r>
              <a:rPr lang="ru-RU" sz="2200" dirty="0" smtClean="0"/>
              <a:t> Возвращаясь домой, активно обсуждают темы прошедших занятий с родными и близкими.</a:t>
            </a:r>
            <a:endParaRPr lang="ru-RU" sz="22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2534"/>
            <a:ext cx="2787267" cy="20882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306255"/>
            <a:ext cx="2780361" cy="208578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225" y="3284984"/>
            <a:ext cx="2841851" cy="2128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</p:spTree>
    <p:extLst>
      <p:ext uri="{BB962C8B-B14F-4D97-AF65-F5344CB8AC3E}">
        <p14:creationId xmlns:p14="http://schemas.microsoft.com/office/powerpoint/2010/main" val="101628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152" y="3645024"/>
            <a:ext cx="4169725" cy="3127294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4224469" cy="316835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51" y="332656"/>
            <a:ext cx="4163955" cy="3122966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03966"/>
            <a:ext cx="4224469" cy="3168352"/>
          </a:xfrm>
          <a:prstGeom prst="rect">
            <a:avLst/>
          </a:prstGeom>
          <a:effectLst>
            <a:softEdge rad="88900"/>
          </a:effectLst>
        </p:spPr>
      </p:pic>
    </p:spTree>
    <p:extLst>
      <p:ext uri="{BB962C8B-B14F-4D97-AF65-F5344CB8AC3E}">
        <p14:creationId xmlns:p14="http://schemas.microsoft.com/office/powerpoint/2010/main" val="303385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1600"/>
          </a:xfrm>
        </p:spPr>
        <p:txBody>
          <a:bodyPr>
            <a:normAutofit/>
          </a:bodyPr>
          <a:lstStyle/>
          <a:p>
            <a:pPr algn="l"/>
            <a:r>
              <a:rPr lang="ru-RU" altLang="ru-RU" dirty="0" smtClean="0"/>
              <a:t>ДЕЛОВАЯ ИГРА «РЕМОНТ»</a:t>
            </a:r>
            <a:endParaRPr lang="ru-RU" altLang="ru-RU" dirty="0" smtClean="0"/>
          </a:p>
        </p:txBody>
      </p:sp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65" y="2301575"/>
            <a:ext cx="2376264" cy="1584968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37" y="1447729"/>
            <a:ext cx="2817722" cy="1584969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384" y="1433794"/>
            <a:ext cx="2779801" cy="1563638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  <a:softEdge rad="63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39" y="4869160"/>
            <a:ext cx="2671961" cy="178219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12" y="3717032"/>
            <a:ext cx="2376264" cy="178219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506526"/>
            <a:ext cx="2650684" cy="198801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8628" y="2708920"/>
            <a:ext cx="2171570" cy="386056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7958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332656"/>
            <a:ext cx="4392488" cy="2928325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996" y="3542335"/>
            <a:ext cx="4571492" cy="3047661"/>
          </a:xfrm>
          <a:prstGeom prst="rect">
            <a:avLst/>
          </a:prstGeom>
          <a:effectLst>
            <a:softEdge rad="381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1" y="3527506"/>
            <a:ext cx="4104456" cy="3078342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5102" y="349952"/>
            <a:ext cx="4009386" cy="300704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6135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1600"/>
          </a:xfrm>
        </p:spPr>
        <p:txBody>
          <a:bodyPr>
            <a:normAutofit/>
          </a:bodyPr>
          <a:lstStyle/>
          <a:p>
            <a:pPr algn="l"/>
            <a:r>
              <a:rPr lang="ru-RU" altLang="ru-RU" sz="3800" dirty="0" smtClean="0"/>
              <a:t>ОБУЧЕНИЕ ПРЕПОДАВАНИЮ</a:t>
            </a:r>
            <a:endParaRPr lang="ru-RU" altLang="ru-RU" sz="3800" dirty="0" smtClean="0"/>
          </a:p>
        </p:txBody>
      </p:sp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2123728" cy="1777818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00651" y="4377477"/>
            <a:ext cx="2650605" cy="198795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1120" y="4377477"/>
            <a:ext cx="2650606" cy="198795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40158"/>
            <a:ext cx="3603914" cy="27029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45" y="1237404"/>
            <a:ext cx="3603914" cy="270293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246699" y="4377478"/>
            <a:ext cx="2650604" cy="198795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4910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ШФГ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ШФГ</Template>
  <TotalTime>748</TotalTime>
  <Words>183</Words>
  <Application>Microsoft Office PowerPoint</Application>
  <PresentationFormat>Экран (4:3)</PresentationFormat>
  <Paragraphs>52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Шаблон ШФГ</vt:lpstr>
      <vt:lpstr>Игропрактика  в формировании финансовой грамотности у детей с ОВЗ</vt:lpstr>
      <vt:lpstr>ПРОБЛЕМА</vt:lpstr>
      <vt:lpstr>ПРИЧИНЫ</vt:lpstr>
      <vt:lpstr>ФИНАНСОВЫЕ ИГРЫ И КЕЙСЫ</vt:lpstr>
      <vt:lpstr>ЗАНЯТИЯ</vt:lpstr>
      <vt:lpstr>Презентация PowerPoint</vt:lpstr>
      <vt:lpstr>ДЕЛОВАЯ ИГРА «РЕМОНТ»</vt:lpstr>
      <vt:lpstr>Презентация PowerPoint</vt:lpstr>
      <vt:lpstr>ОБУЧЕНИЕ ПРЕПОДАВАНИЮ</vt:lpstr>
      <vt:lpstr>Презентация PowerPoint</vt:lpstr>
      <vt:lpstr>Презентация PowerPoint</vt:lpstr>
      <vt:lpstr>БИБЛИОТЕКА МАТЕРИАЛОВ</vt:lpstr>
      <vt:lpstr>БИБЛИОТЕКА МАТЕРИАЛОВ</vt:lpstr>
      <vt:lpstr>Команда проекта</vt:lpstr>
      <vt:lpstr>КОНТАКТЫ  +7-965-665-70-35  bfpokolenie@mail.ru       https://vk.com/rb_fin_gram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ГОРОДСКОЙ ЛАГЕРЬ  «ШКОЛА ФИНАНСОВОЙ ГРАМОТНОСТИ ДЛЯ ПОДРОСТКОВ»</dc:title>
  <dc:creator>user</dc:creator>
  <cp:lastModifiedBy>1</cp:lastModifiedBy>
  <cp:revision>52</cp:revision>
  <dcterms:created xsi:type="dcterms:W3CDTF">2020-06-10T12:20:25Z</dcterms:created>
  <dcterms:modified xsi:type="dcterms:W3CDTF">2022-10-27T09:37:08Z</dcterms:modified>
</cp:coreProperties>
</file>